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78" r:id="rId6"/>
    <p:sldId id="280" r:id="rId7"/>
    <p:sldId id="281" r:id="rId8"/>
    <p:sldId id="260" r:id="rId9"/>
    <p:sldId id="261" r:id="rId10"/>
    <p:sldId id="262" r:id="rId11"/>
    <p:sldId id="263" r:id="rId12"/>
    <p:sldId id="279" r:id="rId13"/>
    <p:sldId id="282" r:id="rId14"/>
    <p:sldId id="270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4" r:id="rId23"/>
    <p:sldId id="273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2C554-6913-4977-9241-7EB5E105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786B61-E199-4C20-B01F-07DE26300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51752-9D63-4974-8EED-4BB3E664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B45AC4-6933-40FC-AC9A-8C793EB4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AB91AE-3AB3-462D-8431-64E39219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83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F2D8A-A99B-4509-8B48-7E279B72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0E36D0-25A8-4549-9285-38965EF2A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EE75D2-BECE-453A-8220-B390EB1D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443EF-D5B3-4067-B9AC-CCD0FBFD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6F58DA-D601-43B7-9D77-3AAD4F31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656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0A8264-4C49-4946-8B1F-16A2829B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92B869-30CA-4111-A78C-A7E8B3193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DA63D-7109-46DD-B502-2BF60F1A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7EB54-37AB-4A89-A3DC-F5C29352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EB5C6-245C-4565-B6DB-A9BD6C9D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36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4453-8426-4779-8925-99599A0F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B321D-B18F-4522-8A22-3EA48B4E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98EFBA-59C4-43D4-8BED-74CACB16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2FFC4C-4D25-4917-A5BD-BAEC6F4A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95E045-6E3F-4FD3-B25C-83CFD4CC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14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33D9A-469A-4185-A28D-E05F54A9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4E5845-19CC-4B19-ABCA-6DA40D05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913F25-9131-486E-B161-82E3BBD6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9699D2-B76C-4F16-90BE-00FC2ABE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1AAC76-565C-406F-8A71-08E52827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26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60B42-ECFB-4B9B-BBF2-13581800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5C50C0-672E-4A02-A6A9-6D504352B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1C72FF-EC37-4593-87F4-E1EF44562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946EB9-6063-4648-A153-BC9C127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E7EBC2-D55C-469A-B79E-100F823B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2FB79A-DA38-4A79-8124-1BC0B9D1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27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76191-9AE5-4B3C-966C-5380A255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16CB68-4AF1-4282-90C7-65CD7F6AF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0BC154-D1DF-4551-9B4B-91FDB38A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4FDE6F-817A-465F-8DCE-2CF6102AE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2A645B-1BDD-449A-B884-4191F4D7B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7B8EEE-66F2-4EC3-A356-B9F1F42C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663705-ABC2-451C-B2E1-3F56DB8D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3F23A0-C639-47AC-B000-28E85875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78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61A59-065E-4F00-BF98-4DEE54A7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4D0013-45F7-4374-B2AF-5E7D6A0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8F1436-72D8-4661-86D4-93E9920B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690E37-F88D-487A-8633-9EEC9A9F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68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BE696E-C53A-491A-8ADA-AEAA3B85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B24E08-078F-4C18-9F91-79088F49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112EB-5C68-459A-A95E-0C6A5381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299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9C2CD-2F7B-4A1F-B27B-6FB002EB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A82084-DDFB-443C-A6A5-37E18FBE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F8EB08-200A-4C75-A4F4-E354894FB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315406-F6CD-4A74-A067-9BBC9E2B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8A561C-81CB-41CC-9AE7-0869B4BF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45B692-23EE-426F-961D-84FCD2C2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51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3C058-AE03-4A0A-B973-6E252476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C6A08A-908D-41EC-8566-6C1D6F219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506A8-B50E-410F-A6E1-2D912CE67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38568F-10A9-4FB3-B588-D5AF6329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FF9877-F6CA-46CD-9B83-0CEE3516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07B330-85C5-48DE-AF96-82C7EB3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25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C791E1D-A96E-4598-AFE4-B8A564B8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676781-B16B-4800-8EF5-53CF3D68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A3AB3-2732-4B58-9DE0-68A9412FB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8D7AB-AE11-4CDD-A71F-40D5D0F79A78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D4E35-4906-49BA-AEF1-06AB774B4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4032A-AED9-430E-8CBB-F34EEB23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4594C-87F8-4B58-BE35-855C458216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8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9Zk5tQRTEQ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project/3-5a-unipolar-stepper-motor-driv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semi.com/pub/Collateral/ENA2248-D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lithicpower.com/en/mp6536.html" TargetMode="External"/><Relationship Id="rId2" Type="http://schemas.openxmlformats.org/officeDocument/2006/relationships/hyperlink" Target="https://docs.rs-online.com/4140/A70000000662827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D420B4-823F-4852-BAA6-FE0BCAF08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s-ES" sz="2000">
                <a:solidFill>
                  <a:srgbClr val="080808"/>
                </a:solidFill>
              </a:rPr>
              <a:t>Eines de Disseny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07F65F-6C0A-4CD3-AC8E-A7A4C200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ES" sz="3600">
                <a:solidFill>
                  <a:srgbClr val="080808"/>
                </a:solidFill>
              </a:rPr>
              <a:t>Intro al control de motors en continua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0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B4CC95-4B92-43F3-8BFE-5231C2166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H-BRIDGE COMPLERT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13A41A-9700-4C4C-9727-6EC30A95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23596"/>
            <a:ext cx="7188199" cy="40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F6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AE4EF4-85B1-40FB-A0A0-AD56AA78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H-BRIDGE AMB FETs</a:t>
            </a:r>
          </a:p>
        </p:txBody>
      </p:sp>
      <p:pic>
        <p:nvPicPr>
          <p:cNvPr id="1026" name="Picture 2" descr="Power MOSFET H-Bridge Update - YouTube">
            <a:extLst>
              <a:ext uri="{FF2B5EF4-FFF2-40B4-BE49-F238E27FC236}">
                <a16:creationId xmlns:a16="http://schemas.microsoft.com/office/drawing/2014/main" id="{C1AD2A99-CE20-4FA9-9028-F75C12A6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05625"/>
            <a:ext cx="7188199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13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16C5476-A63F-42AB-91FE-9136D73F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Sistema de control motor </a:t>
            </a:r>
            <a:r>
              <a:rPr lang="ca-ES" dirty="0" err="1"/>
              <a:t>brushless</a:t>
            </a: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303D8D26-20CA-442E-A0FB-DADC3D23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84" y="1690688"/>
            <a:ext cx="5867400" cy="4191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D4D71EB5-51CF-4C2B-AEFF-14B2E2A6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44" y="1444752"/>
            <a:ext cx="4723640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4EB5F0EF-AA1A-41D2-856C-590BEFB8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Three-phase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brushless DC motor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DFBFE96F-1251-4DB8-9A7F-04444CCA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C3C730-221A-4784-AE9D-D22418988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22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9625F-9127-4524-9216-59F957B0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Control de moviment del motor. El sensor hall</a:t>
            </a:r>
          </a:p>
        </p:txBody>
      </p:sp>
    </p:spTree>
    <p:extLst>
      <p:ext uri="{BB962C8B-B14F-4D97-AF65-F5344CB8AC3E}">
        <p14:creationId xmlns:p14="http://schemas.microsoft.com/office/powerpoint/2010/main" val="3572103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8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F5FD3E-C478-4D34-982C-59672965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 pas a pas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8B35E9-15EF-45B2-9876-B879EA5A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18946"/>
            <a:ext cx="7188199" cy="32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11DA2B-D92B-4C04-9EFE-775F8B64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Motor pas a pas de </a:t>
            </a:r>
            <a:r>
              <a:rPr lang="en-US" sz="2600" dirty="0" err="1">
                <a:solidFill>
                  <a:srgbClr val="FFFFFF"/>
                </a:solidFill>
              </a:rPr>
              <a:t>reluctància</a:t>
            </a:r>
            <a:r>
              <a:rPr lang="en-US" sz="2600" dirty="0">
                <a:solidFill>
                  <a:srgbClr val="FFFFFF"/>
                </a:solidFill>
              </a:rPr>
              <a:t> variable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4E2AA3-3A03-4792-A8A2-938C1F29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467" y="1213610"/>
            <a:ext cx="3425609" cy="20468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A290D9-CCA3-4E19-9B41-10B6579D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" y="1213610"/>
            <a:ext cx="3433324" cy="203424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710F756-1617-4EAD-9E82-9A73549E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945" y="1213610"/>
            <a:ext cx="3054928" cy="204680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4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7B748-8A7B-42C7-83E1-41F16573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Millorant la resolució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5E48B8-E9B2-4896-9AAB-EC0C88AF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13" y="3243263"/>
            <a:ext cx="5740400" cy="3087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5E22AF-136A-4C78-B08E-DBA1B5C9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3" y="533400"/>
            <a:ext cx="5740400" cy="26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474C8-FC84-4742-95B1-6C428179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</a:t>
            </a:r>
            <a:r>
              <a:rPr lang="es-ES" dirty="0" err="1"/>
              <a:t>motors</a:t>
            </a:r>
            <a:r>
              <a:rPr lang="es-ES" dirty="0"/>
              <a:t> </a:t>
            </a:r>
            <a:r>
              <a:rPr lang="es-ES" dirty="0" err="1"/>
              <a:t>pas</a:t>
            </a:r>
            <a:r>
              <a:rPr lang="es-ES" dirty="0"/>
              <a:t> a </a:t>
            </a:r>
            <a:r>
              <a:rPr lang="es-ES" dirty="0" err="1"/>
              <a:t>pas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961897A-EF7B-412D-AC05-F1E35E42AC80}"/>
              </a:ext>
            </a:extLst>
          </p:cNvPr>
          <p:cNvSpPr/>
          <p:nvPr/>
        </p:nvSpPr>
        <p:spPr>
          <a:xfrm>
            <a:off x="5269584" y="2102177"/>
            <a:ext cx="452486" cy="89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39D5828-3353-47DE-BC0F-7EBCA009E5A9}"/>
              </a:ext>
            </a:extLst>
          </p:cNvPr>
          <p:cNvSpPr/>
          <p:nvPr/>
        </p:nvSpPr>
        <p:spPr>
          <a:xfrm>
            <a:off x="5269584" y="3827418"/>
            <a:ext cx="452486" cy="89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31CBB8D-D37F-44FB-8D71-035503DEA034}"/>
              </a:ext>
            </a:extLst>
          </p:cNvPr>
          <p:cNvSpPr/>
          <p:nvPr/>
        </p:nvSpPr>
        <p:spPr>
          <a:xfrm>
            <a:off x="6406053" y="2102176"/>
            <a:ext cx="452486" cy="89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B580D8-D89E-4904-B337-DE6D5D5C700E}"/>
              </a:ext>
            </a:extLst>
          </p:cNvPr>
          <p:cNvSpPr/>
          <p:nvPr/>
        </p:nvSpPr>
        <p:spPr>
          <a:xfrm>
            <a:off x="6406053" y="3827417"/>
            <a:ext cx="452486" cy="89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E8CE32D-E5A3-4453-A832-04E128327D03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4339877" y="946226"/>
            <a:ext cx="499800" cy="181210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9335E4-EB7D-469C-A99B-A96E62529A7C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495827" y="2997724"/>
            <a:ext cx="0" cy="829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C5A6894-6259-44F8-A985-23AF1D1050F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632296" y="2997723"/>
            <a:ext cx="0" cy="829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18F1585-936B-4492-90E6-0393B859E7C9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7220236" y="1014436"/>
            <a:ext cx="499800" cy="16756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A226687F-5C4D-4D2E-8BF6-27032D439D32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7158087" y="4197172"/>
            <a:ext cx="554430" cy="160601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A0B3CB2A-9CD0-452D-B1CE-A111F8F6955E}"/>
              </a:ext>
            </a:extLst>
          </p:cNvPr>
          <p:cNvCxnSpPr>
            <a:stCxn id="5" idx="2"/>
          </p:cNvCxnSpPr>
          <p:nvPr/>
        </p:nvCxnSpPr>
        <p:spPr>
          <a:xfrm rot="5400000">
            <a:off x="4266842" y="4026638"/>
            <a:ext cx="532659" cy="192531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A66D8D3-6E99-4708-AD70-94168DE484DC}"/>
              </a:ext>
            </a:extLst>
          </p:cNvPr>
          <p:cNvCxnSpPr/>
          <p:nvPr/>
        </p:nvCxnSpPr>
        <p:spPr>
          <a:xfrm flipH="1">
            <a:off x="3683726" y="3339428"/>
            <a:ext cx="1812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E773808-1D03-45DC-93D6-68CF824C55E6}"/>
              </a:ext>
            </a:extLst>
          </p:cNvPr>
          <p:cNvCxnSpPr/>
          <p:nvPr/>
        </p:nvCxnSpPr>
        <p:spPr>
          <a:xfrm>
            <a:off x="6632295" y="3334189"/>
            <a:ext cx="1797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C7A75FB-E558-4041-AFBF-50FE2BE5BF58}"/>
              </a:ext>
            </a:extLst>
          </p:cNvPr>
          <p:cNvSpPr txBox="1"/>
          <p:nvPr/>
        </p:nvSpPr>
        <p:spPr>
          <a:xfrm>
            <a:off x="8952411" y="2386149"/>
            <a:ext cx="27966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Linies</a:t>
            </a:r>
            <a:r>
              <a:rPr lang="ca-ES" dirty="0"/>
              <a:t> comuns a massa</a:t>
            </a:r>
          </a:p>
          <a:p>
            <a:r>
              <a:rPr lang="ca-ES" dirty="0"/>
              <a:t>(també poden anar a </a:t>
            </a:r>
            <a:r>
              <a:rPr lang="ca-ES" dirty="0" err="1"/>
              <a:t>Vcc</a:t>
            </a:r>
            <a:r>
              <a:rPr lang="ca-ES" dirty="0"/>
              <a:t>)</a:t>
            </a:r>
          </a:p>
          <a:p>
            <a:r>
              <a:rPr lang="ca-ES" dirty="0"/>
              <a:t>Mirem el sentit de gir del </a:t>
            </a:r>
          </a:p>
          <a:p>
            <a:r>
              <a:rPr lang="ca-ES" dirty="0"/>
              <a:t>Motor</a:t>
            </a:r>
          </a:p>
          <a:p>
            <a:r>
              <a:rPr lang="ca-ES" dirty="0"/>
              <a:t>A la segona terna, busquem</a:t>
            </a:r>
          </a:p>
          <a:p>
            <a:r>
              <a:rPr lang="ca-ES" dirty="0"/>
              <a:t>la connexió que gira en el</a:t>
            </a:r>
          </a:p>
          <a:p>
            <a:r>
              <a:rPr lang="ca-ES" dirty="0"/>
              <a:t>mateix sentit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6F08018-C09F-4B50-BB1B-DB53A86A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8" y="3429000"/>
            <a:ext cx="4072223" cy="33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BEE34E-F332-4A5B-B8A9-12657C5B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Tipus de motors pas a pas en funció de la estructura de les seves bobines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6CD372-0286-4B5C-AD2B-A2B1E16D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872299"/>
            <a:ext cx="5390093" cy="1684404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DB62613-5DA8-415C-A4EA-967DE2B9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306" y="3750733"/>
            <a:ext cx="5223938" cy="27948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4830D8-FA05-4A79-A546-404B61CB120A}"/>
              </a:ext>
            </a:extLst>
          </p:cNvPr>
          <p:cNvSpPr txBox="1"/>
          <p:nvPr/>
        </p:nvSpPr>
        <p:spPr>
          <a:xfrm>
            <a:off x="7973967" y="599763"/>
            <a:ext cx="366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Motor </a:t>
            </a:r>
            <a:r>
              <a:rPr lang="es-ES" dirty="0" err="1"/>
              <a:t>pas</a:t>
            </a:r>
            <a:r>
              <a:rPr lang="es-ES" dirty="0"/>
              <a:t> a </a:t>
            </a:r>
            <a:r>
              <a:rPr lang="es-ES" dirty="0" err="1"/>
              <a:t>pas</a:t>
            </a:r>
            <a:r>
              <a:rPr lang="es-ES" dirty="0"/>
              <a:t> unipolar (5-6 cables)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000BC2-7CAF-47F1-9E2D-78515FA87D36}"/>
              </a:ext>
            </a:extLst>
          </p:cNvPr>
          <p:cNvSpPr txBox="1"/>
          <p:nvPr/>
        </p:nvSpPr>
        <p:spPr>
          <a:xfrm>
            <a:off x="7452862" y="2595715"/>
            <a:ext cx="402616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Les bobines es </a:t>
            </a:r>
            <a:r>
              <a:rPr lang="es-ES" dirty="0" err="1"/>
              <a:t>polaritzen</a:t>
            </a:r>
            <a:r>
              <a:rPr lang="es-ES" dirty="0"/>
              <a:t> en un sol </a:t>
            </a:r>
            <a:r>
              <a:rPr lang="es-ES" dirty="0" err="1"/>
              <a:t>sentit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La </a:t>
            </a:r>
            <a:r>
              <a:rPr lang="es-ES" dirty="0" err="1"/>
              <a:t>tensió</a:t>
            </a:r>
            <a:r>
              <a:rPr lang="es-ES" dirty="0"/>
              <a:t> </a:t>
            </a:r>
            <a:r>
              <a:rPr lang="es-ES" dirty="0" err="1"/>
              <a:t>s’aplica</a:t>
            </a:r>
            <a:r>
              <a:rPr lang="es-ES" dirty="0"/>
              <a:t> des de </a:t>
            </a:r>
            <a:r>
              <a:rPr lang="es-ES" dirty="0" err="1"/>
              <a:t>Comú</a:t>
            </a:r>
            <a:r>
              <a:rPr lang="es-ES" dirty="0"/>
              <a:t> a </a:t>
            </a:r>
            <a:r>
              <a:rPr lang="es-ES" dirty="0" err="1"/>
              <a:t>A</a:t>
            </a:r>
            <a:r>
              <a:rPr lang="es-ES" dirty="0"/>
              <a:t> </a:t>
            </a:r>
            <a:r>
              <a:rPr lang="es-ES" dirty="0" err="1"/>
              <a:t>ó</a:t>
            </a:r>
            <a:r>
              <a:rPr lang="es-ES" dirty="0"/>
              <a:t> 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949B91-B24F-4ED1-8377-A89436C6180D}"/>
              </a:ext>
            </a:extLst>
          </p:cNvPr>
          <p:cNvSpPr txBox="1"/>
          <p:nvPr/>
        </p:nvSpPr>
        <p:spPr>
          <a:xfrm>
            <a:off x="7978887" y="3534707"/>
            <a:ext cx="335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Motor </a:t>
            </a:r>
            <a:r>
              <a:rPr lang="es-ES" dirty="0" err="1"/>
              <a:t>pas</a:t>
            </a:r>
            <a:r>
              <a:rPr lang="es-ES" dirty="0"/>
              <a:t> a </a:t>
            </a:r>
            <a:r>
              <a:rPr lang="es-ES" dirty="0" err="1"/>
              <a:t>pas</a:t>
            </a:r>
            <a:r>
              <a:rPr lang="es-ES" dirty="0"/>
              <a:t> bipolar (4 cables)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F472D31-6696-4E14-BBB4-38A4D2BA9E69}"/>
              </a:ext>
            </a:extLst>
          </p:cNvPr>
          <p:cNvSpPr txBox="1"/>
          <p:nvPr/>
        </p:nvSpPr>
        <p:spPr>
          <a:xfrm>
            <a:off x="7457778" y="6415554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Cal </a:t>
            </a:r>
            <a:r>
              <a:rPr lang="es-ES" dirty="0" err="1"/>
              <a:t>canviar</a:t>
            </a:r>
            <a:r>
              <a:rPr lang="es-ES" dirty="0"/>
              <a:t> la </a:t>
            </a:r>
            <a:r>
              <a:rPr lang="es-ES" dirty="0" err="1"/>
              <a:t>polarització</a:t>
            </a:r>
            <a:r>
              <a:rPr lang="es-ES" dirty="0"/>
              <a:t> de les bobines</a:t>
            </a:r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873CA20F-702C-42B7-BCEE-399CE13CD829}"/>
              </a:ext>
            </a:extLst>
          </p:cNvPr>
          <p:cNvSpPr txBox="1"/>
          <p:nvPr/>
        </p:nvSpPr>
        <p:spPr>
          <a:xfrm>
            <a:off x="1018604" y="6473990"/>
            <a:ext cx="490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https://www.youtube.com/watch?v=oo8T6ssCR8g</a:t>
            </a: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715DD94C-686D-4979-815B-88195F4DF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829" y="394887"/>
            <a:ext cx="1542665" cy="13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54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8C292C-0500-4618-A630-547CD16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motor en contínua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D5A6C2C-F51B-447D-8BEC-9E0F6310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83" y="1234419"/>
            <a:ext cx="8371667" cy="464637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8D2E65C-ADFF-4071-8D44-A8AE19CDA38F}"/>
              </a:ext>
            </a:extLst>
          </p:cNvPr>
          <p:cNvSpPr txBox="1"/>
          <p:nvPr/>
        </p:nvSpPr>
        <p:spPr>
          <a:xfrm>
            <a:off x="6998108" y="745885"/>
            <a:ext cx="20314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3200" dirty="0"/>
              <a:t>Armadura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968059-B379-4BCC-8C46-BDCF77593497}"/>
              </a:ext>
            </a:extLst>
          </p:cNvPr>
          <p:cNvSpPr txBox="1"/>
          <p:nvPr/>
        </p:nvSpPr>
        <p:spPr>
          <a:xfrm>
            <a:off x="4728164" y="5215732"/>
            <a:ext cx="155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Estator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3CBB725-8F03-4FC6-844E-19E5B2191736}"/>
              </a:ext>
            </a:extLst>
          </p:cNvPr>
          <p:cNvSpPr txBox="1"/>
          <p:nvPr/>
        </p:nvSpPr>
        <p:spPr>
          <a:xfrm>
            <a:off x="6783503" y="5423589"/>
            <a:ext cx="2969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/>
              <a:t>Iman</a:t>
            </a:r>
            <a:r>
              <a:rPr lang="es-ES" sz="3200" dirty="0"/>
              <a:t> </a:t>
            </a:r>
            <a:r>
              <a:rPr lang="es-ES" sz="3200" dirty="0" err="1"/>
              <a:t>Permanent</a:t>
            </a:r>
            <a:endParaRPr lang="es-ES" sz="32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355AFAC-C938-451A-AD36-7F6715A50909}"/>
              </a:ext>
            </a:extLst>
          </p:cNvPr>
          <p:cNvSpPr txBox="1"/>
          <p:nvPr/>
        </p:nvSpPr>
        <p:spPr>
          <a:xfrm>
            <a:off x="7648749" y="3775588"/>
            <a:ext cx="110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Rotor</a:t>
            </a:r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78141749-B560-4080-A255-F4E3A23EE609}"/>
              </a:ext>
            </a:extLst>
          </p:cNvPr>
          <p:cNvSpPr txBox="1"/>
          <p:nvPr/>
        </p:nvSpPr>
        <p:spPr>
          <a:xfrm>
            <a:off x="6355080" y="6382512"/>
            <a:ext cx="487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https://www.youtube.com/watch?v=aqUJi2WsGjk</a:t>
            </a:r>
          </a:p>
        </p:txBody>
      </p:sp>
    </p:spTree>
    <p:extLst>
      <p:ext uri="{BB962C8B-B14F-4D97-AF65-F5344CB8AC3E}">
        <p14:creationId xmlns:p14="http://schemas.microsoft.com/office/powerpoint/2010/main" val="19817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B2E61F-BCBB-4883-9F7D-03F4452A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 pas a pas en funció de la fabricació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9DD508-0AD0-472F-9D0C-EED85ADD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87341"/>
            <a:ext cx="7188199" cy="24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7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13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E09C4C-81AF-4E09-89C4-0386901B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Controladors de motors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F911B5-864C-4581-A51E-F9FEB763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24198"/>
            <a:ext cx="7347537" cy="461057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D3AA7D-9B87-4110-B3E5-121DAED9EED6}"/>
              </a:ext>
            </a:extLst>
          </p:cNvPr>
          <p:cNvSpPr txBox="1"/>
          <p:nvPr/>
        </p:nvSpPr>
        <p:spPr>
          <a:xfrm>
            <a:off x="334297" y="6440129"/>
            <a:ext cx="495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3"/>
              </a:rPr>
              <a:t>https://www.youtube.com/watch?v=79Zk5tQRTEQ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484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115F7-D865-45DF-81C1-36AE391F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Controlador A3967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28D21BC-1114-41EE-9672-93784F96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50816"/>
            <a:ext cx="6553545" cy="49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0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85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25A11-10C1-4347-B24A-04E552D6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Controlador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motors A3967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C6EB35-FFF6-4C53-B2B4-B645F5BF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43" y="640080"/>
            <a:ext cx="70395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C11F1E-6EE8-4ABB-8DFF-804B3D9C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Controlador de motors  STK672-440BN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1A507409-3EEF-4D73-B552-84FD2F0FE76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Compact Unipolar stepper motor driver can drive unipolar motor up to 3.5A and supply range 10 To 50V DC. This compact board is based on STK672-440BN IC from ON semiconductor. The STK672-440BN is a hybrid IC for use as a unipolar, 2-phase stepper motor driver with PWM current control with Micro-stepping.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232DE8-68CC-4A25-A5D6-C94ABF1B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902268"/>
            <a:ext cx="6596652" cy="48980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52BA36-DD38-417C-98A0-626FA0C75F9C}"/>
              </a:ext>
            </a:extLst>
          </p:cNvPr>
          <p:cNvSpPr txBox="1"/>
          <p:nvPr/>
        </p:nvSpPr>
        <p:spPr>
          <a:xfrm>
            <a:off x="214604" y="6503437"/>
            <a:ext cx="754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hlinkClick r:id="rId3"/>
              </a:rPr>
              <a:t>https://www.electronics-lab.com/project/3-5a-unipolar-stepper-motor-driver/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36F35C-F0CE-4AA1-A819-29FEB902C9DC}"/>
              </a:ext>
            </a:extLst>
          </p:cNvPr>
          <p:cNvSpPr txBox="1"/>
          <p:nvPr/>
        </p:nvSpPr>
        <p:spPr>
          <a:xfrm>
            <a:off x="5515897" y="5710107"/>
            <a:ext cx="561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https://www.onsemi.com/pub/Collateral/ENA2248-D.PDF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22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3D43BF-F931-4D18-9B78-E20078B5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UCN5804B Unipolar stepper motor</a:t>
            </a:r>
          </a:p>
        </p:txBody>
      </p:sp>
      <p:pic>
        <p:nvPicPr>
          <p:cNvPr id="1028" name="Picture 4" descr="UCN5804B datasheet, Pinout ,application circuits BiMOS II UNIPOLAR ...">
            <a:extLst>
              <a:ext uri="{FF2B5EF4-FFF2-40B4-BE49-F238E27FC236}">
                <a16:creationId xmlns:a16="http://schemas.microsoft.com/office/drawing/2014/main" id="{BB22E4B3-2553-4E70-B4D9-5DF0A3C8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6513" y="321734"/>
            <a:ext cx="3875525" cy="27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ipolar Stepper Motor Controller - circuit diagrams, schematics ...">
            <a:extLst>
              <a:ext uri="{FF2B5EF4-FFF2-40B4-BE49-F238E27FC236}">
                <a16:creationId xmlns:a16="http://schemas.microsoft.com/office/drawing/2014/main" id="{C572D0DC-A28D-4939-997A-23406CF8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1057" y="3750733"/>
            <a:ext cx="3406436" cy="27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11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697B-4FC6-44D5-88EA-F7DC0B87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s-ES" dirty="0" err="1"/>
              <a:t>Altres</a:t>
            </a:r>
            <a:r>
              <a:rPr lang="es-ES" dirty="0"/>
              <a:t> webs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7C24F4-FADB-490E-A709-A7CF8918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s-ES" sz="2000">
                <a:hlinkClick r:id="rId2"/>
              </a:rPr>
              <a:t>https://docs.rs-online.com/4140/A700000006628273.pdf</a:t>
            </a:r>
            <a:endParaRPr lang="es-ES" sz="2000"/>
          </a:p>
          <a:p>
            <a:r>
              <a:rPr lang="es-ES" sz="2000">
                <a:hlinkClick r:id="rId3"/>
              </a:rPr>
              <a:t>https://www.monolithicpower.com/en/mp6536.html</a:t>
            </a:r>
            <a:endParaRPr lang="es-E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 PWM inputs are needed to drive a 3 phase BLDC using the ...">
            <a:extLst>
              <a:ext uri="{FF2B5EF4-FFF2-40B4-BE49-F238E27FC236}">
                <a16:creationId xmlns:a16="http://schemas.microsoft.com/office/drawing/2014/main" id="{351A8D3F-EFBD-4332-9D4E-EB945FE3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952792"/>
            <a:ext cx="2364317" cy="14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All About BLDC Motor Control: Sensorless Brushless DC Motor ...">
            <a:extLst>
              <a:ext uri="{FF2B5EF4-FFF2-40B4-BE49-F238E27FC236}">
                <a16:creationId xmlns:a16="http://schemas.microsoft.com/office/drawing/2014/main" id="{A79F328C-0B5C-441F-8C78-10C0A0DA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1053275"/>
            <a:ext cx="2364317" cy="127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7B5D354-F4B6-4D1F-9E5B-FBCF162A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4102" y="3796452"/>
            <a:ext cx="5119796" cy="2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1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54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8C292C-0500-4618-A630-547CD16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motor en contínua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51F2DB-0391-4AD2-9A86-FC4DC7E0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" b="3189"/>
          <a:stretch/>
        </p:blipFill>
        <p:spPr>
          <a:xfrm>
            <a:off x="4038600" y="1405630"/>
            <a:ext cx="7188199" cy="4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38441-61C1-4D1A-8666-DD70FFD0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" y="606564"/>
            <a:ext cx="4799076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Motors </a:t>
            </a:r>
            <a:r>
              <a:rPr lang="es-ES" dirty="0" err="1"/>
              <a:t>brushless</a:t>
            </a:r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DE9435-C9C2-4E45-928F-3E39E858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87" y="0"/>
            <a:ext cx="4657725" cy="21367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C139F9-61E6-4FE4-A2A0-E50673F6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73" y="2427288"/>
            <a:ext cx="5398776" cy="21626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460155-D907-4943-BC83-495D1238F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7" y="2431605"/>
            <a:ext cx="5282725" cy="2136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330C18-47AF-4048-A8CB-D8B422833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73" y="4743348"/>
            <a:ext cx="5398776" cy="21626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D1993E-DE5D-4F1F-BA09-92043F3F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987" y="4756278"/>
            <a:ext cx="5259388" cy="2136775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C89DE4FC-1A8E-4375-A7D9-55B13941FD11}"/>
              </a:ext>
            </a:extLst>
          </p:cNvPr>
          <p:cNvSpPr txBox="1"/>
          <p:nvPr/>
        </p:nvSpPr>
        <p:spPr>
          <a:xfrm>
            <a:off x="4139184" y="702380"/>
            <a:ext cx="28273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Nucli:</a:t>
            </a:r>
          </a:p>
          <a:p>
            <a:pPr marL="285750" indent="-285750">
              <a:buFontTx/>
              <a:buChar char="-"/>
            </a:pPr>
            <a:r>
              <a:rPr lang="ca-ES" dirty="0"/>
              <a:t>Estructura metàl·lica</a:t>
            </a:r>
          </a:p>
          <a:p>
            <a:r>
              <a:rPr lang="ca-ES" dirty="0" err="1"/>
              <a:t>Envoltura</a:t>
            </a:r>
            <a:r>
              <a:rPr lang="ca-ES" dirty="0"/>
              <a:t>:</a:t>
            </a:r>
          </a:p>
          <a:p>
            <a:pPr marL="285750" indent="-285750">
              <a:buFontTx/>
              <a:buChar char="-"/>
            </a:pPr>
            <a:r>
              <a:rPr lang="ca-ES" dirty="0"/>
              <a:t>Filament de coure o bobina</a:t>
            </a:r>
          </a:p>
          <a:p>
            <a:pPr marL="285750" indent="-285750">
              <a:buFontTx/>
              <a:buChar char="-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3109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2B102F6-3774-42AE-B0F8-2F364B84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Funcionament del motor </a:t>
            </a:r>
            <a:r>
              <a:rPr lang="ca-ES" dirty="0" err="1"/>
              <a:t>brushless</a:t>
            </a:r>
            <a:endParaRPr lang="ca-ES" dirty="0"/>
          </a:p>
        </p:txBody>
      </p:sp>
      <p:grpSp>
        <p:nvGrpSpPr>
          <p:cNvPr id="8" name="Agrupa 7">
            <a:extLst>
              <a:ext uri="{FF2B5EF4-FFF2-40B4-BE49-F238E27FC236}">
                <a16:creationId xmlns:a16="http://schemas.microsoft.com/office/drawing/2014/main" id="{C6300637-4F6E-4E0D-A627-58AA30D32959}"/>
              </a:ext>
            </a:extLst>
          </p:cNvPr>
          <p:cNvGrpSpPr/>
          <p:nvPr/>
        </p:nvGrpSpPr>
        <p:grpSpPr>
          <a:xfrm>
            <a:off x="594359" y="1690688"/>
            <a:ext cx="10617545" cy="2889504"/>
            <a:chOff x="838201" y="1516475"/>
            <a:chExt cx="12275656" cy="3512725"/>
          </a:xfrm>
        </p:grpSpPr>
        <p:grpSp>
          <p:nvGrpSpPr>
            <p:cNvPr id="6" name="Agrupa 5">
              <a:extLst>
                <a:ext uri="{FF2B5EF4-FFF2-40B4-BE49-F238E27FC236}">
                  <a16:creationId xmlns:a16="http://schemas.microsoft.com/office/drawing/2014/main" id="{5141756C-654D-407C-9E96-0B81E6ED80A1}"/>
                </a:ext>
              </a:extLst>
            </p:cNvPr>
            <p:cNvGrpSpPr/>
            <p:nvPr/>
          </p:nvGrpSpPr>
          <p:grpSpPr>
            <a:xfrm>
              <a:off x="838201" y="1516475"/>
              <a:ext cx="7866888" cy="3512725"/>
              <a:chOff x="838200" y="1516475"/>
              <a:chExt cx="9275445" cy="3825049"/>
            </a:xfrm>
          </p:grpSpPr>
          <p:pic>
            <p:nvPicPr>
              <p:cNvPr id="4" name="Imatge 3">
                <a:extLst>
                  <a:ext uri="{FF2B5EF4-FFF2-40B4-BE49-F238E27FC236}">
                    <a16:creationId xmlns:a16="http://schemas.microsoft.com/office/drawing/2014/main" id="{8FBE4C5F-7C72-4CA3-9F64-2857CCBE3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516475"/>
                <a:ext cx="4061761" cy="3825049"/>
              </a:xfrm>
              <a:prstGeom prst="rect">
                <a:avLst/>
              </a:prstGeom>
            </p:spPr>
          </p:pic>
          <p:pic>
            <p:nvPicPr>
              <p:cNvPr id="5" name="Imatge 4">
                <a:extLst>
                  <a:ext uri="{FF2B5EF4-FFF2-40B4-BE49-F238E27FC236}">
                    <a16:creationId xmlns:a16="http://schemas.microsoft.com/office/drawing/2014/main" id="{202B7F12-F801-43F0-925D-EF229F85A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8665" y="1516475"/>
                <a:ext cx="4964980" cy="3563302"/>
              </a:xfrm>
              <a:prstGeom prst="rect">
                <a:avLst/>
              </a:prstGeom>
            </p:spPr>
          </p:pic>
        </p:grpSp>
        <p:pic>
          <p:nvPicPr>
            <p:cNvPr id="7" name="Imatge 6">
              <a:extLst>
                <a:ext uri="{FF2B5EF4-FFF2-40B4-BE49-F238E27FC236}">
                  <a16:creationId xmlns:a16="http://schemas.microsoft.com/office/drawing/2014/main" id="{D609D6AB-AD72-4EB8-8FFB-7B8BDA2C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6025" y="1516475"/>
              <a:ext cx="4197832" cy="3048952"/>
            </a:xfrm>
            <a:prstGeom prst="rect">
              <a:avLst/>
            </a:prstGeom>
          </p:spPr>
        </p:pic>
      </p:grpSp>
      <p:pic>
        <p:nvPicPr>
          <p:cNvPr id="9" name="Imatge 8">
            <a:extLst>
              <a:ext uri="{FF2B5EF4-FFF2-40B4-BE49-F238E27FC236}">
                <a16:creationId xmlns:a16="http://schemas.microsoft.com/office/drawing/2014/main" id="{998E45C6-755B-48C5-94D4-DC5AF17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853" y="4234325"/>
            <a:ext cx="2889615" cy="2768727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DF16D0F5-0D72-4CD7-AD22-2A9E9595E633}"/>
              </a:ext>
            </a:extLst>
          </p:cNvPr>
          <p:cNvSpPr txBox="1"/>
          <p:nvPr/>
        </p:nvSpPr>
        <p:spPr>
          <a:xfrm>
            <a:off x="1024128" y="5440680"/>
            <a:ext cx="505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https://www.youtube.com/watch?v=NnUiAgUundw</a:t>
            </a:r>
          </a:p>
        </p:txBody>
      </p:sp>
    </p:spTree>
    <p:extLst>
      <p:ext uri="{BB962C8B-B14F-4D97-AF65-F5344CB8AC3E}">
        <p14:creationId xmlns:p14="http://schemas.microsoft.com/office/powerpoint/2010/main" val="248637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0653CC8-6638-4B0F-8937-854E47B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Motor </a:t>
            </a:r>
            <a:r>
              <a:rPr lang="ca-ES" dirty="0" err="1"/>
              <a:t>Brushless</a:t>
            </a: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EACF4648-CF96-482C-8618-CC633BCE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83763" cy="6858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902EB915-03BA-43D3-B440-71416F5B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16" y="4114799"/>
            <a:ext cx="4118121" cy="2743200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A53C9EFD-2184-4570-BCCD-B125EA018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" y="1249532"/>
            <a:ext cx="6172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A941264-0B5C-4C8F-8EAC-F7C03B2F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Motor </a:t>
            </a:r>
            <a:r>
              <a:rPr lang="ca-ES" dirty="0" err="1"/>
              <a:t>Brushless</a:t>
            </a: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86A85ED3-327D-4791-8E68-25F19829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50504" cy="6858000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9F2DAD52-9816-4D76-9169-91AAFFAD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16" y="4114799"/>
            <a:ext cx="4118121" cy="2743200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97047A8B-9A4F-43AA-96FF-82FBFD1AC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" y="1249532"/>
            <a:ext cx="6172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D515BA-AFCD-469B-B72F-CFB7B923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de motors de corrent continua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D08AC6-D5E7-4B44-9F89-2804783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144" y="961812"/>
            <a:ext cx="6531110" cy="49309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7A3A877-C74D-4164-80E4-4E254908084A}"/>
              </a:ext>
            </a:extLst>
          </p:cNvPr>
          <p:cNvSpPr txBox="1"/>
          <p:nvPr/>
        </p:nvSpPr>
        <p:spPr>
          <a:xfrm>
            <a:off x="3260720" y="961812"/>
            <a:ext cx="332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Relé </a:t>
            </a:r>
            <a:r>
              <a:rPr lang="es-ES" dirty="0" err="1"/>
              <a:t>com</a:t>
            </a:r>
            <a:r>
              <a:rPr lang="es-ES" dirty="0"/>
              <a:t> a sistema simple de</a:t>
            </a:r>
          </a:p>
          <a:p>
            <a:r>
              <a:rPr lang="es-ES" dirty="0"/>
              <a:t>Control de </a:t>
            </a:r>
            <a:r>
              <a:rPr lang="es-ES" dirty="0" err="1"/>
              <a:t>motors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escobilles</a:t>
            </a:r>
          </a:p>
        </p:txBody>
      </p:sp>
    </p:spTree>
    <p:extLst>
      <p:ext uri="{BB962C8B-B14F-4D97-AF65-F5344CB8AC3E}">
        <p14:creationId xmlns:p14="http://schemas.microsoft.com/office/powerpoint/2010/main" val="283601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4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3AAC32-6829-4D0E-8E6F-E6A36691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H-BRIDGE</a:t>
            </a:r>
          </a:p>
        </p:txBody>
      </p:sp>
      <p:pic>
        <p:nvPicPr>
          <p:cNvPr id="6" name="Imagen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BE80DD0B-8D64-4BE8-9B5C-71DA4B4D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77507"/>
            <a:ext cx="7188199" cy="38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5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308</Words>
  <Application>Microsoft Office PowerPoint</Application>
  <PresentationFormat>Pantalla panoràmica</PresentationFormat>
  <Paragraphs>62</Paragraphs>
  <Slides>26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Intro al control de motors en continua</vt:lpstr>
      <vt:lpstr>El motor en contínua</vt:lpstr>
      <vt:lpstr>El motor en contínua</vt:lpstr>
      <vt:lpstr>Motors brushless</vt:lpstr>
      <vt:lpstr>Funcionament del motor brushless</vt:lpstr>
      <vt:lpstr>Motor Brushless</vt:lpstr>
      <vt:lpstr>Motor Brushless</vt:lpstr>
      <vt:lpstr>Control de motors de corrent continua</vt:lpstr>
      <vt:lpstr>H-BRIDGE</vt:lpstr>
      <vt:lpstr>H-BRIDGE COMPLERT</vt:lpstr>
      <vt:lpstr>H-BRIDGE AMB FETs</vt:lpstr>
      <vt:lpstr>Sistema de control motor brushless</vt:lpstr>
      <vt:lpstr>Three-phase brushless DC motor</vt:lpstr>
      <vt:lpstr>Control de moviment del motor. El sensor hall</vt:lpstr>
      <vt:lpstr>Motors pas a pas</vt:lpstr>
      <vt:lpstr>Motor pas a pas de reluctància variable</vt:lpstr>
      <vt:lpstr>Millorant la resolució</vt:lpstr>
      <vt:lpstr>Control de motors pas a pas</vt:lpstr>
      <vt:lpstr>Tipus de motors pas a pas en funció de la estructura de les seves bobines</vt:lpstr>
      <vt:lpstr>Motors pas a pas en funció de la fabricació</vt:lpstr>
      <vt:lpstr>Controladors de motors</vt:lpstr>
      <vt:lpstr>Controlador A3967</vt:lpstr>
      <vt:lpstr>Controlador de motors A3967</vt:lpstr>
      <vt:lpstr>Controlador de motors  STK672-440BN </vt:lpstr>
      <vt:lpstr>UCN5804B Unipolar stepper motor</vt:lpstr>
      <vt:lpstr>Altres webs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al control de motors en continua</dc:title>
  <dc:creator>Manel Lopez</dc:creator>
  <cp:lastModifiedBy>Usuario de Windows</cp:lastModifiedBy>
  <cp:revision>12</cp:revision>
  <dcterms:created xsi:type="dcterms:W3CDTF">2020-04-20T08:39:26Z</dcterms:created>
  <dcterms:modified xsi:type="dcterms:W3CDTF">2022-03-14T12:37:40Z</dcterms:modified>
</cp:coreProperties>
</file>